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8"/>
  </p:notesMasterIdLst>
  <p:sldIdLst>
    <p:sldId id="256" r:id="rId5"/>
    <p:sldId id="259" r:id="rId6"/>
    <p:sldId id="272" r:id="rId7"/>
    <p:sldId id="271" r:id="rId8"/>
    <p:sldId id="273" r:id="rId9"/>
    <p:sldId id="274" r:id="rId10"/>
    <p:sldId id="275" r:id="rId11"/>
    <p:sldId id="270" r:id="rId12"/>
    <p:sldId id="267" r:id="rId13"/>
    <p:sldId id="264" r:id="rId14"/>
    <p:sldId id="268" r:id="rId15"/>
    <p:sldId id="269"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4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96B310-E48C-457A-FEDA-AC51D9EC568C}" v="2059" dt="2022-02-15T15:53:57.734"/>
    <p1510:client id="{71E52320-54A4-4148-843D-CF9C55E758D1}" v="914" dt="2022-02-15T16:39:40.656"/>
    <p1510:client id="{7A49A118-368F-465F-93E9-DE3B38D5EB8D}" v="32" dt="2022-02-14T22:18:12.692"/>
    <p1510:client id="{A51CA066-E190-C422-62B7-8E59CA4FA251}" v="11" dt="2022-02-14T17:32:41.966"/>
    <p1510:client id="{AC3A9242-B8C0-7685-731C-4274E19B8A33}" v="1326" dt="2022-02-15T16:20:26.963"/>
    <p1510:client id="{D08DCB77-92C5-975F-25BC-2C2AD0CFC266}" v="2353" dt="2022-02-15T04:50:26.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5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0AB97-BB1D-4071-805D-8146AA2475D1}" type="datetimeFigureOut">
              <a:rPr lang="en-US" smtClean="0"/>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A37EC-8400-4C5C-9FC5-7BB9C7CA5554}" type="slidenum">
              <a:rPr lang="en-US" smtClean="0"/>
              <a:t>‹#›</a:t>
            </a:fld>
            <a:endParaRPr lang="en-US"/>
          </a:p>
        </p:txBody>
      </p:sp>
    </p:spTree>
    <p:extLst>
      <p:ext uri="{BB962C8B-B14F-4D97-AF65-F5344CB8AC3E}">
        <p14:creationId xmlns:p14="http://schemas.microsoft.com/office/powerpoint/2010/main" val="351216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Wolves ‘1500B’ and ‘33678B’ begin roaming the same territory and meeting over time.  The wolves are then aligned to an emerging pack/territory ‘Pack X’.</a:t>
            </a:r>
          </a:p>
        </p:txBody>
      </p:sp>
      <p:sp>
        <p:nvSpPr>
          <p:cNvPr id="4" name="Slide Number Placeholder 3"/>
          <p:cNvSpPr>
            <a:spLocks noGrp="1"/>
          </p:cNvSpPr>
          <p:nvPr>
            <p:ph type="sldNum" sz="quarter" idx="5"/>
          </p:nvPr>
        </p:nvSpPr>
        <p:spPr/>
        <p:txBody>
          <a:bodyPr/>
          <a:lstStyle/>
          <a:p>
            <a:fld id="{FD8A37EC-8400-4C5C-9FC5-7BB9C7CA5554}" type="slidenum">
              <a:rPr lang="en-US" smtClean="0"/>
              <a:t>13</a:t>
            </a:fld>
            <a:endParaRPr lang="en-US"/>
          </a:p>
        </p:txBody>
      </p:sp>
    </p:spTree>
    <p:extLst>
      <p:ext uri="{BB962C8B-B14F-4D97-AF65-F5344CB8AC3E}">
        <p14:creationId xmlns:p14="http://schemas.microsoft.com/office/powerpoint/2010/main" val="364337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4305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8799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7285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30916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59181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4578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001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4885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28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72056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602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4722464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9C43DF80-6C09-4F21-8D15-7639EFCAC7C3}"/>
              </a:ext>
            </a:extLst>
          </p:cNvPr>
          <p:cNvSpPr>
            <a:spLocks noGrp="1"/>
          </p:cNvSpPr>
          <p:nvPr>
            <p:ph type="ctrTitle"/>
          </p:nvPr>
        </p:nvSpPr>
        <p:spPr>
          <a:xfrm>
            <a:off x="690563" y="2253457"/>
            <a:ext cx="10679905" cy="899319"/>
          </a:xfrm>
        </p:spPr>
        <p:txBody>
          <a:bodyPr vert="horz" lIns="91440" tIns="45720" rIns="91440" bIns="45720" rtlCol="0" anchor="b">
            <a:noAutofit/>
          </a:bodyPr>
          <a:lstStyle/>
          <a:p>
            <a:r>
              <a:rPr lang="en-US" sz="4000">
                <a:latin typeface="EYInterstate"/>
              </a:rPr>
              <a:t>EY SOCCOM GAP</a:t>
            </a:r>
            <a:br>
              <a:rPr lang="en-US" sz="4000">
                <a:latin typeface="EYInterstate"/>
              </a:rPr>
            </a:br>
            <a:r>
              <a:rPr lang="en-US" sz="4000">
                <a:latin typeface="EYInterstate"/>
              </a:rPr>
              <a:t>Dossier Analysis</a:t>
            </a:r>
          </a:p>
        </p:txBody>
      </p:sp>
      <p:sp>
        <p:nvSpPr>
          <p:cNvPr id="3" name="slide1">
            <a:extLst>
              <a:ext uri="{FF2B5EF4-FFF2-40B4-BE49-F238E27FC236}">
                <a16:creationId xmlns:a16="http://schemas.microsoft.com/office/drawing/2014/main" id="{670DC42F-75B4-45AC-A3EC-8743158B7934}"/>
              </a:ext>
            </a:extLst>
          </p:cNvPr>
          <p:cNvSpPr>
            <a:spLocks noGrp="1"/>
          </p:cNvSpPr>
          <p:nvPr>
            <p:ph type="subTitle" idx="1"/>
          </p:nvPr>
        </p:nvSpPr>
        <p:spPr/>
        <p:txBody>
          <a:bodyPr vert="horz" lIns="91440" tIns="45720" rIns="91440" bIns="45720" rtlCol="0" anchor="t">
            <a:normAutofit/>
          </a:bodyPr>
          <a:lstStyle/>
          <a:p>
            <a:r>
              <a:rPr lang="en-US" sz="2000">
                <a:latin typeface="EYInterstate"/>
                <a:cs typeface="Calibri"/>
              </a:rPr>
              <a:t>February 2022</a:t>
            </a:r>
            <a:endParaRPr lang="en-US" sz="2000">
              <a:latin typeface="EYInterstate"/>
            </a:endParaRPr>
          </a:p>
        </p:txBody>
      </p:sp>
      <p:pic>
        <p:nvPicPr>
          <p:cNvPr id="4" name="Picture 4" descr="Graphical user interface, application&#10;&#10;Description automatically generated">
            <a:extLst>
              <a:ext uri="{FF2B5EF4-FFF2-40B4-BE49-F238E27FC236}">
                <a16:creationId xmlns:a16="http://schemas.microsoft.com/office/drawing/2014/main" id="{45C8BF71-DB4D-4E96-AD04-28E1C893146F}"/>
              </a:ext>
            </a:extLst>
          </p:cNvPr>
          <p:cNvPicPr>
            <a:picLocks noChangeAspect="1"/>
          </p:cNvPicPr>
          <p:nvPr/>
        </p:nvPicPr>
        <p:blipFill>
          <a:blip r:embed="rId2"/>
          <a:stretch>
            <a:fillRect/>
          </a:stretch>
        </p:blipFill>
        <p:spPr>
          <a:xfrm>
            <a:off x="481914" y="6114643"/>
            <a:ext cx="6542903" cy="745308"/>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00EC0F54-0884-4643-803F-1C30399B4555}"/>
              </a:ext>
            </a:extLst>
          </p:cNvPr>
          <p:cNvPicPr>
            <a:picLocks noGrp="1" noChangeAspect="1"/>
          </p:cNvPicPr>
          <p:nvPr>
            <p:ph idx="1"/>
          </p:nvPr>
        </p:nvPicPr>
        <p:blipFill>
          <a:blip r:embed="rId2"/>
          <a:stretch>
            <a:fillRect/>
          </a:stretch>
        </p:blipFill>
        <p:spPr>
          <a:xfrm>
            <a:off x="225424" y="1213380"/>
            <a:ext cx="8768555" cy="4427272"/>
          </a:xfrm>
          <a:prstGeom prst="rect">
            <a:avLst/>
          </a:prstGeom>
        </p:spPr>
      </p:pic>
      <p:sp>
        <p:nvSpPr>
          <p:cNvPr id="2" name="TextBox 1">
            <a:extLst>
              <a:ext uri="{FF2B5EF4-FFF2-40B4-BE49-F238E27FC236}">
                <a16:creationId xmlns:a16="http://schemas.microsoft.com/office/drawing/2014/main" id="{DB8C6074-007A-4EA3-BA8B-25133B646FEF}"/>
              </a:ext>
            </a:extLst>
          </p:cNvPr>
          <p:cNvSpPr txBox="1"/>
          <p:nvPr/>
        </p:nvSpPr>
        <p:spPr>
          <a:xfrm>
            <a:off x="422275" y="161661"/>
            <a:ext cx="101621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Dossier based upon wolf and moose overlap of trajectories</a:t>
            </a:r>
          </a:p>
        </p:txBody>
      </p:sp>
      <p:cxnSp>
        <p:nvCxnSpPr>
          <p:cNvPr id="3" name="Straight Arrow Connector 2">
            <a:extLst>
              <a:ext uri="{FF2B5EF4-FFF2-40B4-BE49-F238E27FC236}">
                <a16:creationId xmlns:a16="http://schemas.microsoft.com/office/drawing/2014/main" id="{401D733C-77D5-42C8-9AC3-91F45E61A8D7}"/>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5" name="TextBox 4">
            <a:extLst>
              <a:ext uri="{FF2B5EF4-FFF2-40B4-BE49-F238E27FC236}">
                <a16:creationId xmlns:a16="http://schemas.microsoft.com/office/drawing/2014/main" id="{715202D5-AD5B-4214-900A-40314A173EE3}"/>
              </a:ext>
            </a:extLst>
          </p:cNvPr>
          <p:cNvSpPr txBox="1"/>
          <p:nvPr/>
        </p:nvSpPr>
        <p:spPr>
          <a:xfrm>
            <a:off x="9137650" y="1432983"/>
            <a:ext cx="27432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cs typeface="Calibri"/>
              </a:rPr>
              <a:t>There is an overlap of trajectories for the moose and wolf population. The trajectories for the wolves are projected further out than compared to the moose. The Horizons Pack seems to very stationary and out of all the other packs their trajectories seem to overlap the most.</a:t>
            </a:r>
            <a:endParaRPr lang="en-US" dirty="0"/>
          </a:p>
        </p:txBody>
      </p:sp>
      <p:sp>
        <p:nvSpPr>
          <p:cNvPr id="6" name="TextBox 5">
            <a:extLst>
              <a:ext uri="{FF2B5EF4-FFF2-40B4-BE49-F238E27FC236}">
                <a16:creationId xmlns:a16="http://schemas.microsoft.com/office/drawing/2014/main" id="{DA856571-E1D8-4382-A207-C6F13E45611F}"/>
              </a:ext>
            </a:extLst>
          </p:cNvPr>
          <p:cNvSpPr txBox="1"/>
          <p:nvPr/>
        </p:nvSpPr>
        <p:spPr>
          <a:xfrm>
            <a:off x="755650" y="5930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Demo: </a:t>
            </a:r>
          </a:p>
        </p:txBody>
      </p:sp>
    </p:spTree>
    <p:extLst>
      <p:ext uri="{BB962C8B-B14F-4D97-AF65-F5344CB8AC3E}">
        <p14:creationId xmlns:p14="http://schemas.microsoft.com/office/powerpoint/2010/main" val="2286289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10" name="Picture 10" descr="Map&#10;&#10;Description automatically generated">
            <a:extLst>
              <a:ext uri="{FF2B5EF4-FFF2-40B4-BE49-F238E27FC236}">
                <a16:creationId xmlns:a16="http://schemas.microsoft.com/office/drawing/2014/main" id="{87C7B2FF-4ECD-473A-B6A0-37ED87335506}"/>
              </a:ext>
            </a:extLst>
          </p:cNvPr>
          <p:cNvPicPr>
            <a:picLocks noGrp="1" noChangeAspect="1"/>
          </p:cNvPicPr>
          <p:nvPr>
            <p:ph idx="1"/>
          </p:nvPr>
        </p:nvPicPr>
        <p:blipFill>
          <a:blip r:embed="rId2"/>
          <a:stretch>
            <a:fillRect/>
          </a:stretch>
        </p:blipFill>
        <p:spPr>
          <a:xfrm>
            <a:off x="73291" y="1012064"/>
            <a:ext cx="9262004" cy="4509755"/>
          </a:xfrm>
          <a:prstGeom prst="rect">
            <a:avLst/>
          </a:prstGeom>
        </p:spPr>
      </p:pic>
      <p:sp>
        <p:nvSpPr>
          <p:cNvPr id="11" name="TextBox 10">
            <a:extLst>
              <a:ext uri="{FF2B5EF4-FFF2-40B4-BE49-F238E27FC236}">
                <a16:creationId xmlns:a16="http://schemas.microsoft.com/office/drawing/2014/main" id="{AE360AC8-7F52-46C0-8518-0B81A29AD56B}"/>
              </a:ext>
            </a:extLst>
          </p:cNvPr>
          <p:cNvSpPr txBox="1"/>
          <p:nvPr/>
        </p:nvSpPr>
        <p:spPr>
          <a:xfrm>
            <a:off x="184150" y="205317"/>
            <a:ext cx="6362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Dossier based upon wolf stops by  age</a:t>
            </a:r>
            <a:endParaRPr lang="en-US" sz="2400"/>
          </a:p>
        </p:txBody>
      </p:sp>
      <p:cxnSp>
        <p:nvCxnSpPr>
          <p:cNvPr id="2" name="Straight Arrow Connector 1">
            <a:extLst>
              <a:ext uri="{FF2B5EF4-FFF2-40B4-BE49-F238E27FC236}">
                <a16:creationId xmlns:a16="http://schemas.microsoft.com/office/drawing/2014/main" id="{E2A7B656-4191-42B1-B0FA-8EA45051F41B}"/>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3" name="TextBox 2">
            <a:extLst>
              <a:ext uri="{FF2B5EF4-FFF2-40B4-BE49-F238E27FC236}">
                <a16:creationId xmlns:a16="http://schemas.microsoft.com/office/drawing/2014/main" id="{A4C860FC-2816-4866-8E94-8F13AA1DCD82}"/>
              </a:ext>
            </a:extLst>
          </p:cNvPr>
          <p:cNvSpPr txBox="1"/>
          <p:nvPr/>
        </p:nvSpPr>
        <p:spPr>
          <a:xfrm>
            <a:off x="9338733" y="1009650"/>
            <a:ext cx="27432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ea typeface="+mn-lt"/>
                <a:cs typeface="+mn-lt"/>
              </a:rPr>
              <a:t>Most of the yearlings belong to Frostbite Pack and subadults to the Ells Pack. There are only two adults that belong to the North Pack. The North Pack follows a clear trajectory up North and seems to be a very active pack like the South Athabasca Pack </a:t>
            </a:r>
            <a:endParaRPr lang="en-US"/>
          </a:p>
          <a:p>
            <a:pPr marL="285750" indent="-285750">
              <a:buFont typeface="Wingdings"/>
              <a:buChar char="Ø"/>
            </a:pPr>
            <a:endParaRPr lang="en-US" dirty="0">
              <a:solidFill>
                <a:srgbClr val="FFFF00"/>
              </a:solidFill>
              <a:cs typeface="Calibri"/>
            </a:endParaRPr>
          </a:p>
          <a:p>
            <a:pPr marL="285750" indent="-285750">
              <a:buFont typeface="Wingdings"/>
              <a:buChar char="Ø"/>
            </a:pPr>
            <a:r>
              <a:rPr lang="en-US" dirty="0">
                <a:solidFill>
                  <a:srgbClr val="FFFF00"/>
                </a:solidFill>
                <a:cs typeface="Calibri"/>
              </a:rPr>
              <a:t>Packs that have a clearly defined trajectory are less likely to dwell than compared to packs that are clustered near rivers like the Grands Rapid and Clearwater Pack. </a:t>
            </a:r>
          </a:p>
        </p:txBody>
      </p:sp>
      <p:sp>
        <p:nvSpPr>
          <p:cNvPr id="4" name="TextBox 3">
            <a:extLst>
              <a:ext uri="{FF2B5EF4-FFF2-40B4-BE49-F238E27FC236}">
                <a16:creationId xmlns:a16="http://schemas.microsoft.com/office/drawing/2014/main" id="{CBBD22F3-74E4-4E8B-9A3A-443DDCB1761C}"/>
              </a:ext>
            </a:extLst>
          </p:cNvPr>
          <p:cNvSpPr txBox="1"/>
          <p:nvPr/>
        </p:nvSpPr>
        <p:spPr>
          <a:xfrm>
            <a:off x="459317" y="5930900"/>
            <a:ext cx="88603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Demo:</a:t>
            </a:r>
          </a:p>
        </p:txBody>
      </p:sp>
    </p:spTree>
    <p:extLst>
      <p:ext uri="{BB962C8B-B14F-4D97-AF65-F5344CB8AC3E}">
        <p14:creationId xmlns:p14="http://schemas.microsoft.com/office/powerpoint/2010/main" val="3922759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Map&#10;&#10;Description automatically generated">
            <a:extLst>
              <a:ext uri="{FF2B5EF4-FFF2-40B4-BE49-F238E27FC236}">
                <a16:creationId xmlns:a16="http://schemas.microsoft.com/office/drawing/2014/main" id="{59EC2707-BB89-44E7-8F57-148F6BE0EB43}"/>
              </a:ext>
            </a:extLst>
          </p:cNvPr>
          <p:cNvPicPr>
            <a:picLocks noGrp="1" noChangeAspect="1"/>
          </p:cNvPicPr>
          <p:nvPr>
            <p:ph idx="1"/>
          </p:nvPr>
        </p:nvPicPr>
        <p:blipFill rotWithShape="1">
          <a:blip r:embed="rId2"/>
          <a:srcRect b="8924"/>
          <a:stretch/>
        </p:blipFill>
        <p:spPr>
          <a:xfrm>
            <a:off x="127019" y="789739"/>
            <a:ext cx="8879399" cy="5162064"/>
          </a:xfrm>
          <a:prstGeom prst="rect">
            <a:avLst/>
          </a:prstGeom>
        </p:spPr>
      </p:pic>
      <p:sp>
        <p:nvSpPr>
          <p:cNvPr id="5" name="TextBox 4">
            <a:extLst>
              <a:ext uri="{FF2B5EF4-FFF2-40B4-BE49-F238E27FC236}">
                <a16:creationId xmlns:a16="http://schemas.microsoft.com/office/drawing/2014/main" id="{2B075E44-B89A-4891-AF1E-3E364546367E}"/>
              </a:ext>
            </a:extLst>
          </p:cNvPr>
          <p:cNvSpPr txBox="1"/>
          <p:nvPr/>
        </p:nvSpPr>
        <p:spPr>
          <a:xfrm>
            <a:off x="473869" y="164306"/>
            <a:ext cx="82518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Dossier based upon wolf stops by gender</a:t>
            </a:r>
          </a:p>
        </p:txBody>
      </p:sp>
      <p:cxnSp>
        <p:nvCxnSpPr>
          <p:cNvPr id="6" name="Straight Arrow Connector 5">
            <a:extLst>
              <a:ext uri="{FF2B5EF4-FFF2-40B4-BE49-F238E27FC236}">
                <a16:creationId xmlns:a16="http://schemas.microsoft.com/office/drawing/2014/main" id="{251E4F09-7738-494F-B900-D009874DCD7D}"/>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3" name="TextBox 2">
            <a:extLst>
              <a:ext uri="{FF2B5EF4-FFF2-40B4-BE49-F238E27FC236}">
                <a16:creationId xmlns:a16="http://schemas.microsoft.com/office/drawing/2014/main" id="{6786E1B4-A78A-4CAD-8F96-CEADFFD517FB}"/>
              </a:ext>
            </a:extLst>
          </p:cNvPr>
          <p:cNvSpPr txBox="1"/>
          <p:nvPr/>
        </p:nvSpPr>
        <p:spPr>
          <a:xfrm>
            <a:off x="8915400" y="787399"/>
            <a:ext cx="3134783"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rPr>
              <a:t>Male wolves (pink) are more clustered up North than compared to their female counterparts( (purple) which are more clustered in a somewhat linear pathway near the river like the Clearwater Pack.</a:t>
            </a:r>
            <a:endParaRPr lang="en-US" dirty="0">
              <a:solidFill>
                <a:srgbClr val="FFFF00"/>
              </a:solidFill>
              <a:cs typeface="Calibri"/>
            </a:endParaRPr>
          </a:p>
          <a:p>
            <a:pPr marL="285750" indent="-285750">
              <a:buFont typeface="Wingdings"/>
              <a:buChar char="Ø"/>
            </a:pPr>
            <a:endParaRPr lang="en-US" dirty="0">
              <a:solidFill>
                <a:srgbClr val="FFFF00"/>
              </a:solidFill>
              <a:cs typeface="Calibri"/>
            </a:endParaRPr>
          </a:p>
          <a:p>
            <a:pPr marL="285750" indent="-285750">
              <a:buFont typeface="Wingdings"/>
              <a:buChar char="Ø"/>
            </a:pPr>
            <a:r>
              <a:rPr lang="en-US" dirty="0">
                <a:solidFill>
                  <a:srgbClr val="FFFF00"/>
                </a:solidFill>
                <a:cs typeface="Calibri"/>
              </a:rPr>
              <a:t>There is a somewhat clear distinction of gender roles within the wolves where  more males are seen to be a part of the North and South Athabasca Pack for hunting purposes and females are </a:t>
            </a:r>
            <a:r>
              <a:rPr lang="en-US">
                <a:solidFill>
                  <a:srgbClr val="FFFF00"/>
                </a:solidFill>
                <a:cs typeface="Calibri"/>
              </a:rPr>
              <a:t>stationary</a:t>
            </a:r>
            <a:r>
              <a:rPr lang="en-US" dirty="0">
                <a:solidFill>
                  <a:srgbClr val="FFFF00"/>
                </a:solidFill>
                <a:cs typeface="Calibri"/>
              </a:rPr>
              <a:t> near water/territories caring for the young. </a:t>
            </a:r>
            <a:endParaRPr lang="en-US"/>
          </a:p>
        </p:txBody>
      </p:sp>
      <p:sp>
        <p:nvSpPr>
          <p:cNvPr id="2" name="TextBox 1">
            <a:extLst>
              <a:ext uri="{FF2B5EF4-FFF2-40B4-BE49-F238E27FC236}">
                <a16:creationId xmlns:a16="http://schemas.microsoft.com/office/drawing/2014/main" id="{C9724699-3ABA-4B30-B00F-06B5617DD9F2}"/>
              </a:ext>
            </a:extLst>
          </p:cNvPr>
          <p:cNvSpPr txBox="1"/>
          <p:nvPr/>
        </p:nvSpPr>
        <p:spPr>
          <a:xfrm>
            <a:off x="649817" y="61425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Demo: </a:t>
            </a:r>
          </a:p>
        </p:txBody>
      </p:sp>
    </p:spTree>
    <p:extLst>
      <p:ext uri="{BB962C8B-B14F-4D97-AF65-F5344CB8AC3E}">
        <p14:creationId xmlns:p14="http://schemas.microsoft.com/office/powerpoint/2010/main" val="244821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2B075E44-B89A-4891-AF1E-3E364546367E}"/>
              </a:ext>
            </a:extLst>
          </p:cNvPr>
          <p:cNvSpPr txBox="1"/>
          <p:nvPr/>
        </p:nvSpPr>
        <p:spPr>
          <a:xfrm>
            <a:off x="473868" y="164306"/>
            <a:ext cx="8217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Wolf Dossier – Meeting Detection / New Pack Identification</a:t>
            </a:r>
          </a:p>
        </p:txBody>
      </p:sp>
      <p:cxnSp>
        <p:nvCxnSpPr>
          <p:cNvPr id="6" name="Straight Arrow Connector 5">
            <a:extLst>
              <a:ext uri="{FF2B5EF4-FFF2-40B4-BE49-F238E27FC236}">
                <a16:creationId xmlns:a16="http://schemas.microsoft.com/office/drawing/2014/main" id="{251E4F09-7738-494F-B900-D009874DCD7D}"/>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pic>
        <p:nvPicPr>
          <p:cNvPr id="9" name="Picture 8">
            <a:extLst>
              <a:ext uri="{FF2B5EF4-FFF2-40B4-BE49-F238E27FC236}">
                <a16:creationId xmlns:a16="http://schemas.microsoft.com/office/drawing/2014/main" id="{21041E4D-E04E-4D31-AA7E-1C77D9DE5C24}"/>
              </a:ext>
            </a:extLst>
          </p:cNvPr>
          <p:cNvPicPr>
            <a:picLocks noChangeAspect="1"/>
          </p:cNvPicPr>
          <p:nvPr/>
        </p:nvPicPr>
        <p:blipFill>
          <a:blip r:embed="rId3"/>
          <a:stretch>
            <a:fillRect/>
          </a:stretch>
        </p:blipFill>
        <p:spPr>
          <a:xfrm>
            <a:off x="342594" y="899222"/>
            <a:ext cx="10473187" cy="5625699"/>
          </a:xfrm>
          <a:prstGeom prst="rect">
            <a:avLst/>
          </a:prstGeom>
        </p:spPr>
      </p:pic>
      <p:sp>
        <p:nvSpPr>
          <p:cNvPr id="3" name="TextBox 2">
            <a:extLst>
              <a:ext uri="{FF2B5EF4-FFF2-40B4-BE49-F238E27FC236}">
                <a16:creationId xmlns:a16="http://schemas.microsoft.com/office/drawing/2014/main" id="{6786E1B4-A78A-4CAD-8F96-CEADFFD517FB}"/>
              </a:ext>
            </a:extLst>
          </p:cNvPr>
          <p:cNvSpPr txBox="1"/>
          <p:nvPr/>
        </p:nvSpPr>
        <p:spPr>
          <a:xfrm>
            <a:off x="8915400" y="787399"/>
            <a:ext cx="3134783"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rPr>
              <a:t>Data: Government furnished dataset + auxiliary data from some research study with pack identifications</a:t>
            </a:r>
          </a:p>
          <a:p>
            <a:pPr marL="285750" indent="-285750">
              <a:buFont typeface="Wingdings"/>
              <a:buChar char="Ø"/>
            </a:pPr>
            <a:r>
              <a:rPr lang="en-US" dirty="0">
                <a:solidFill>
                  <a:srgbClr val="FFFF00"/>
                </a:solidFill>
              </a:rPr>
              <a:t>Algorithms: </a:t>
            </a:r>
            <a:r>
              <a:rPr lang="en-US" dirty="0" err="1">
                <a:solidFill>
                  <a:srgbClr val="FFFF00"/>
                </a:solidFill>
              </a:rPr>
              <a:t>Bubbletree</a:t>
            </a:r>
            <a:r>
              <a:rPr lang="en-US" dirty="0">
                <a:solidFill>
                  <a:srgbClr val="FFFF00"/>
                </a:solidFill>
              </a:rPr>
              <a:t> clustering with a sliding time window identifies meetings between wolves within 5m and 2 hours</a:t>
            </a:r>
          </a:p>
          <a:p>
            <a:pPr marL="285750" indent="-285750">
              <a:buFont typeface="Wingdings"/>
              <a:buChar char="Ø"/>
            </a:pPr>
            <a:r>
              <a:rPr lang="en-US" dirty="0">
                <a:solidFill>
                  <a:srgbClr val="FFFF00"/>
                </a:solidFill>
              </a:rPr>
              <a:t>Features: identified previously unaligned wolves to packs; emergence of new pack/territory</a:t>
            </a:r>
          </a:p>
          <a:p>
            <a:pPr marL="285750" indent="-285750">
              <a:buFont typeface="Wingdings"/>
              <a:buChar char="Ø"/>
            </a:pPr>
            <a:r>
              <a:rPr lang="en-US" dirty="0">
                <a:solidFill>
                  <a:srgbClr val="FFFF00"/>
                </a:solidFill>
              </a:rPr>
              <a:t>Visualization: Distinct wolves are displayed in lines with differing colors; meetings over time are highlighted in yellow</a:t>
            </a:r>
          </a:p>
          <a:p>
            <a:pPr marL="285750" indent="-285750">
              <a:buFont typeface="Wingdings"/>
              <a:buChar char="Ø"/>
            </a:pPr>
            <a:r>
              <a:rPr lang="en-US" dirty="0">
                <a:solidFill>
                  <a:srgbClr val="FFFF00"/>
                </a:solidFill>
              </a:rPr>
              <a:t>Demo: https://liagap.z13.web.core.windows.net/interpack-meetings.html</a:t>
            </a:r>
            <a:endParaRPr lang="en-US" dirty="0"/>
          </a:p>
        </p:txBody>
      </p:sp>
    </p:spTree>
    <p:extLst>
      <p:ext uri="{BB962C8B-B14F-4D97-AF65-F5344CB8AC3E}">
        <p14:creationId xmlns:p14="http://schemas.microsoft.com/office/powerpoint/2010/main" val="350423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281814F-631D-40A1-AAE7-10FCE5DF9C63}"/>
              </a:ext>
            </a:extLst>
          </p:cNvPr>
          <p:cNvSpPr txBox="1"/>
          <p:nvPr/>
        </p:nvSpPr>
        <p:spPr>
          <a:xfrm>
            <a:off x="275967" y="152400"/>
            <a:ext cx="6450226"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Data Quality – Data Collection</a:t>
            </a:r>
            <a:endParaRPr lang="en-US" sz="3200">
              <a:cs typeface="Calibri"/>
            </a:endParaRPr>
          </a:p>
        </p:txBody>
      </p:sp>
      <p:cxnSp>
        <p:nvCxnSpPr>
          <p:cNvPr id="5" name="Straight Arrow Connector 4">
            <a:extLst>
              <a:ext uri="{FF2B5EF4-FFF2-40B4-BE49-F238E27FC236}">
                <a16:creationId xmlns:a16="http://schemas.microsoft.com/office/drawing/2014/main" id="{3FDD5F0E-5936-47D9-B09C-08F603E5ED01}"/>
              </a:ext>
            </a:extLst>
          </p:cNvPr>
          <p:cNvCxnSpPr/>
          <p:nvPr/>
        </p:nvCxnSpPr>
        <p:spPr>
          <a:xfrm flipV="1">
            <a:off x="345989"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pic>
        <p:nvPicPr>
          <p:cNvPr id="2" name="Picture 5" descr="Chart&#10;&#10;Description automatically generated">
            <a:extLst>
              <a:ext uri="{FF2B5EF4-FFF2-40B4-BE49-F238E27FC236}">
                <a16:creationId xmlns:a16="http://schemas.microsoft.com/office/drawing/2014/main" id="{75AA0BF6-9747-44C0-A030-7A58CFF8CB00}"/>
              </a:ext>
            </a:extLst>
          </p:cNvPr>
          <p:cNvPicPr>
            <a:picLocks noChangeAspect="1"/>
          </p:cNvPicPr>
          <p:nvPr/>
        </p:nvPicPr>
        <p:blipFill>
          <a:blip r:embed="rId2"/>
          <a:stretch>
            <a:fillRect/>
          </a:stretch>
        </p:blipFill>
        <p:spPr>
          <a:xfrm>
            <a:off x="646670" y="863158"/>
            <a:ext cx="5018902" cy="2567658"/>
          </a:xfrm>
          <a:prstGeom prst="rect">
            <a:avLst/>
          </a:prstGeom>
        </p:spPr>
      </p:pic>
      <p:sp>
        <p:nvSpPr>
          <p:cNvPr id="7" name="TextBox 6">
            <a:extLst>
              <a:ext uri="{FF2B5EF4-FFF2-40B4-BE49-F238E27FC236}">
                <a16:creationId xmlns:a16="http://schemas.microsoft.com/office/drawing/2014/main" id="{A00AB1FE-10F1-4689-A359-F480C8876A2D}"/>
              </a:ext>
            </a:extLst>
          </p:cNvPr>
          <p:cNvSpPr txBox="1"/>
          <p:nvPr/>
        </p:nvSpPr>
        <p:spPr>
          <a:xfrm>
            <a:off x="6042453" y="1408670"/>
            <a:ext cx="50189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rPr>
              <a:t>Pattern in wolf reporting – More wolf data reported during winter</a:t>
            </a:r>
          </a:p>
          <a:p>
            <a:pPr marL="285750" indent="-285750">
              <a:buFont typeface="Wingdings"/>
              <a:buChar char="Ø"/>
            </a:pPr>
            <a:endParaRPr lang="en-US">
              <a:solidFill>
                <a:srgbClr val="FFFF00"/>
              </a:solidFill>
              <a:cs typeface="Calibri"/>
            </a:endParaRPr>
          </a:p>
        </p:txBody>
      </p:sp>
      <p:pic>
        <p:nvPicPr>
          <p:cNvPr id="8" name="Picture 8" descr="Chart, line chart&#10;&#10;Description automatically generated">
            <a:extLst>
              <a:ext uri="{FF2B5EF4-FFF2-40B4-BE49-F238E27FC236}">
                <a16:creationId xmlns:a16="http://schemas.microsoft.com/office/drawing/2014/main" id="{A9A680CB-4601-4CEC-ADA1-C4630EEFE7C8}"/>
              </a:ext>
            </a:extLst>
          </p:cNvPr>
          <p:cNvPicPr>
            <a:picLocks noChangeAspect="1"/>
          </p:cNvPicPr>
          <p:nvPr/>
        </p:nvPicPr>
        <p:blipFill>
          <a:blip r:embed="rId3"/>
          <a:stretch>
            <a:fillRect/>
          </a:stretch>
        </p:blipFill>
        <p:spPr>
          <a:xfrm>
            <a:off x="5949778" y="3595873"/>
            <a:ext cx="5863281" cy="2930498"/>
          </a:xfrm>
          <a:prstGeom prst="rect">
            <a:avLst/>
          </a:prstGeom>
        </p:spPr>
      </p:pic>
      <p:sp>
        <p:nvSpPr>
          <p:cNvPr id="9" name="TextBox 8">
            <a:extLst>
              <a:ext uri="{FF2B5EF4-FFF2-40B4-BE49-F238E27FC236}">
                <a16:creationId xmlns:a16="http://schemas.microsoft.com/office/drawing/2014/main" id="{185B8E94-2B6B-4412-8F97-2BCBCD251988}"/>
              </a:ext>
            </a:extLst>
          </p:cNvPr>
          <p:cNvSpPr txBox="1"/>
          <p:nvPr/>
        </p:nvSpPr>
        <p:spPr>
          <a:xfrm>
            <a:off x="553994" y="4600832"/>
            <a:ext cx="54616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rPr>
              <a:t>Inconsistent number of days each month that a wolf is reported</a:t>
            </a:r>
            <a:endParaRPr lang="en-US">
              <a:solidFill>
                <a:srgbClr val="FFFF00"/>
              </a:solidFill>
              <a:cs typeface="Calibri"/>
            </a:endParaRPr>
          </a:p>
          <a:p>
            <a:pPr marL="285750" indent="-285750">
              <a:buFont typeface="Wingdings"/>
              <a:buChar char="Ø"/>
            </a:pPr>
            <a:endParaRPr lang="en-US">
              <a:solidFill>
                <a:srgbClr val="FFFF00"/>
              </a:solidFill>
              <a:cs typeface="Calibri"/>
            </a:endParaRPr>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8281814F-631D-40A1-AAE7-10FCE5DF9C63}"/>
              </a:ext>
            </a:extLst>
          </p:cNvPr>
          <p:cNvSpPr txBox="1"/>
          <p:nvPr/>
        </p:nvSpPr>
        <p:spPr>
          <a:xfrm>
            <a:off x="275967" y="152400"/>
            <a:ext cx="6450226"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Data Quality – Data Collection</a:t>
            </a:r>
            <a:endParaRPr lang="en-US" sz="3200">
              <a:cs typeface="Calibri"/>
            </a:endParaRPr>
          </a:p>
        </p:txBody>
      </p:sp>
      <p:cxnSp>
        <p:nvCxnSpPr>
          <p:cNvPr id="5" name="Straight Arrow Connector 4">
            <a:extLst>
              <a:ext uri="{FF2B5EF4-FFF2-40B4-BE49-F238E27FC236}">
                <a16:creationId xmlns:a16="http://schemas.microsoft.com/office/drawing/2014/main" id="{3FDD5F0E-5936-47D9-B09C-08F603E5ED01}"/>
              </a:ext>
            </a:extLst>
          </p:cNvPr>
          <p:cNvCxnSpPr/>
          <p:nvPr/>
        </p:nvCxnSpPr>
        <p:spPr>
          <a:xfrm flipV="1">
            <a:off x="345989"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185B8E94-2B6B-4412-8F97-2BCBCD251988}"/>
              </a:ext>
            </a:extLst>
          </p:cNvPr>
          <p:cNvSpPr txBox="1"/>
          <p:nvPr/>
        </p:nvSpPr>
        <p:spPr>
          <a:xfrm>
            <a:off x="759940" y="4631724"/>
            <a:ext cx="105897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rPr>
              <a:t>Wolf gender is "Unknown" in four different known wolf packs</a:t>
            </a:r>
          </a:p>
          <a:p>
            <a:endParaRPr lang="en-US">
              <a:solidFill>
                <a:srgbClr val="FFFF00"/>
              </a:solidFill>
              <a:cs typeface="Calibri"/>
            </a:endParaRPr>
          </a:p>
          <a:p>
            <a:pPr marL="285750" indent="-285750">
              <a:buFont typeface="Wingdings"/>
              <a:buChar char="Ø"/>
            </a:pPr>
            <a:r>
              <a:rPr lang="en-US">
                <a:solidFill>
                  <a:srgbClr val="FFFF00"/>
                </a:solidFill>
                <a:cs typeface="Calibri"/>
              </a:rPr>
              <a:t>There are many wolves not reported as "Dead" or "End Deployment" which have not been spotted/reported in over a year</a:t>
            </a:r>
          </a:p>
          <a:p>
            <a:endParaRPr lang="en-US">
              <a:solidFill>
                <a:srgbClr val="FFFF00"/>
              </a:solidFill>
              <a:cs typeface="Calibri"/>
            </a:endParaRPr>
          </a:p>
        </p:txBody>
      </p:sp>
      <p:pic>
        <p:nvPicPr>
          <p:cNvPr id="6" name="Picture 9" descr="Graphical user interface, application&#10;&#10;Description automatically generated">
            <a:extLst>
              <a:ext uri="{FF2B5EF4-FFF2-40B4-BE49-F238E27FC236}">
                <a16:creationId xmlns:a16="http://schemas.microsoft.com/office/drawing/2014/main" id="{AA306E01-E9E5-44A9-88B4-AA2BCC42BB5C}"/>
              </a:ext>
            </a:extLst>
          </p:cNvPr>
          <p:cNvPicPr>
            <a:picLocks noChangeAspect="1"/>
          </p:cNvPicPr>
          <p:nvPr/>
        </p:nvPicPr>
        <p:blipFill>
          <a:blip r:embed="rId2"/>
          <a:stretch>
            <a:fillRect/>
          </a:stretch>
        </p:blipFill>
        <p:spPr>
          <a:xfrm>
            <a:off x="245076" y="922791"/>
            <a:ext cx="11681253" cy="3436931"/>
          </a:xfrm>
          <a:prstGeom prst="rect">
            <a:avLst/>
          </a:prstGeom>
        </p:spPr>
      </p:pic>
    </p:spTree>
    <p:extLst>
      <p:ext uri="{BB962C8B-B14F-4D97-AF65-F5344CB8AC3E}">
        <p14:creationId xmlns:p14="http://schemas.microsoft.com/office/powerpoint/2010/main" val="2527424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A2D1BC-9BA9-427E-B187-5DBCEDFB80AC}"/>
              </a:ext>
            </a:extLst>
          </p:cNvPr>
          <p:cNvSpPr txBox="1"/>
          <p:nvPr/>
        </p:nvSpPr>
        <p:spPr>
          <a:xfrm>
            <a:off x="275967" y="152400"/>
            <a:ext cx="967328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Dossier based on Distance covered by wolves</a:t>
            </a:r>
            <a:endParaRPr lang="en-US"/>
          </a:p>
        </p:txBody>
      </p:sp>
      <p:cxnSp>
        <p:nvCxnSpPr>
          <p:cNvPr id="7" name="Straight Arrow Connector 6">
            <a:extLst>
              <a:ext uri="{FF2B5EF4-FFF2-40B4-BE49-F238E27FC236}">
                <a16:creationId xmlns:a16="http://schemas.microsoft.com/office/drawing/2014/main" id="{F8BA9744-09E5-448B-BE3D-DB1199113CDE}"/>
              </a:ext>
            </a:extLst>
          </p:cNvPr>
          <p:cNvCxnSpPr/>
          <p:nvPr/>
        </p:nvCxnSpPr>
        <p:spPr>
          <a:xfrm flipV="1">
            <a:off x="229573" y="708395"/>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8" name="TextBox 7">
            <a:extLst>
              <a:ext uri="{FF2B5EF4-FFF2-40B4-BE49-F238E27FC236}">
                <a16:creationId xmlns:a16="http://schemas.microsoft.com/office/drawing/2014/main" id="{660B8146-EDC2-4EBB-954E-B95857AF9C5C}"/>
              </a:ext>
            </a:extLst>
          </p:cNvPr>
          <p:cNvSpPr txBox="1"/>
          <p:nvPr/>
        </p:nvSpPr>
        <p:spPr>
          <a:xfrm>
            <a:off x="605481" y="1140940"/>
            <a:ext cx="106412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3" name="Picture 3" descr="Chart, bar chart&#10;&#10;Description automatically generated">
            <a:extLst>
              <a:ext uri="{FF2B5EF4-FFF2-40B4-BE49-F238E27FC236}">
                <a16:creationId xmlns:a16="http://schemas.microsoft.com/office/drawing/2014/main" id="{AD53432C-B7E8-478F-93D6-C0384DFF7FFB}"/>
              </a:ext>
            </a:extLst>
          </p:cNvPr>
          <p:cNvPicPr>
            <a:picLocks noChangeAspect="1"/>
          </p:cNvPicPr>
          <p:nvPr/>
        </p:nvPicPr>
        <p:blipFill>
          <a:blip r:embed="rId2"/>
          <a:stretch>
            <a:fillRect/>
          </a:stretch>
        </p:blipFill>
        <p:spPr>
          <a:xfrm>
            <a:off x="317157" y="829601"/>
            <a:ext cx="6944498" cy="2603880"/>
          </a:xfrm>
          <a:prstGeom prst="rect">
            <a:avLst/>
          </a:prstGeom>
        </p:spPr>
      </p:pic>
      <p:sp>
        <p:nvSpPr>
          <p:cNvPr id="4" name="TextBox 3">
            <a:extLst>
              <a:ext uri="{FF2B5EF4-FFF2-40B4-BE49-F238E27FC236}">
                <a16:creationId xmlns:a16="http://schemas.microsoft.com/office/drawing/2014/main" id="{BA25F102-17DF-4724-AA37-AA1DD5A0D23F}"/>
              </a:ext>
            </a:extLst>
          </p:cNvPr>
          <p:cNvSpPr txBox="1"/>
          <p:nvPr/>
        </p:nvSpPr>
        <p:spPr>
          <a:xfrm>
            <a:off x="7484076" y="1048264"/>
            <a:ext cx="43907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Average distance covered by male wolves is greater than females, while that of "unknown" gender is less than a male or female wolf</a:t>
            </a:r>
            <a:endParaRPr lang="en-US">
              <a:solidFill>
                <a:srgbClr val="FFFFFF"/>
              </a:solidFill>
              <a:cs typeface="Calibri"/>
            </a:endParaRPr>
          </a:p>
          <a:p>
            <a:pPr marL="285750" indent="-285750">
              <a:buFont typeface="Wingdings"/>
              <a:buChar char="Ø"/>
            </a:pPr>
            <a:r>
              <a:rPr lang="en-US">
                <a:solidFill>
                  <a:srgbClr val="FFFF00"/>
                </a:solidFill>
                <a:cs typeface="Calibri"/>
              </a:rPr>
              <a:t>Some packs have female wolves covering more  average distance than male wolves</a:t>
            </a:r>
          </a:p>
          <a:p>
            <a:endParaRPr lang="en-US">
              <a:solidFill>
                <a:srgbClr val="FFFF00"/>
              </a:solidFill>
              <a:cs typeface="Calibri"/>
            </a:endParaRPr>
          </a:p>
        </p:txBody>
      </p:sp>
      <p:pic>
        <p:nvPicPr>
          <p:cNvPr id="10" name="Picture 10" descr="Chart, line chart&#10;&#10;Description automatically generated">
            <a:extLst>
              <a:ext uri="{FF2B5EF4-FFF2-40B4-BE49-F238E27FC236}">
                <a16:creationId xmlns:a16="http://schemas.microsoft.com/office/drawing/2014/main" id="{100DC476-0C78-4FF8-BAE3-9693FC86F7A2}"/>
              </a:ext>
            </a:extLst>
          </p:cNvPr>
          <p:cNvPicPr>
            <a:picLocks noChangeAspect="1"/>
          </p:cNvPicPr>
          <p:nvPr/>
        </p:nvPicPr>
        <p:blipFill>
          <a:blip r:embed="rId3"/>
          <a:stretch>
            <a:fillRect/>
          </a:stretch>
        </p:blipFill>
        <p:spPr>
          <a:xfrm>
            <a:off x="317157" y="3864630"/>
            <a:ext cx="8056605" cy="2588632"/>
          </a:xfrm>
          <a:prstGeom prst="rect">
            <a:avLst/>
          </a:prstGeom>
        </p:spPr>
      </p:pic>
      <p:sp>
        <p:nvSpPr>
          <p:cNvPr id="11" name="TextBox 10">
            <a:extLst>
              <a:ext uri="{FF2B5EF4-FFF2-40B4-BE49-F238E27FC236}">
                <a16:creationId xmlns:a16="http://schemas.microsoft.com/office/drawing/2014/main" id="{C61F74C1-18F4-4FE5-A8F6-E32314B1D505}"/>
              </a:ext>
            </a:extLst>
          </p:cNvPr>
          <p:cNvSpPr txBox="1"/>
          <p:nvPr/>
        </p:nvSpPr>
        <p:spPr>
          <a:xfrm>
            <a:off x="8544698" y="4405182"/>
            <a:ext cx="34743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Large variation in distances covered by each wolf in a known pack</a:t>
            </a:r>
            <a:endParaRPr lang="en-US">
              <a:solidFill>
                <a:srgbClr val="FFFFFF"/>
              </a:solidFill>
              <a:cs typeface="Calibri"/>
            </a:endParaRPr>
          </a:p>
        </p:txBody>
      </p:sp>
    </p:spTree>
    <p:extLst>
      <p:ext uri="{BB962C8B-B14F-4D97-AF65-F5344CB8AC3E}">
        <p14:creationId xmlns:p14="http://schemas.microsoft.com/office/powerpoint/2010/main" val="1155096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A2D1BC-9BA9-427E-B187-5DBCEDFB80AC}"/>
              </a:ext>
            </a:extLst>
          </p:cNvPr>
          <p:cNvSpPr txBox="1"/>
          <p:nvPr/>
        </p:nvSpPr>
        <p:spPr>
          <a:xfrm>
            <a:off x="275967" y="152400"/>
            <a:ext cx="967328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Dossier based on wolf concentration</a:t>
            </a:r>
            <a:endParaRPr lang="en-US"/>
          </a:p>
        </p:txBody>
      </p:sp>
      <p:cxnSp>
        <p:nvCxnSpPr>
          <p:cNvPr id="7" name="Straight Arrow Connector 6">
            <a:extLst>
              <a:ext uri="{FF2B5EF4-FFF2-40B4-BE49-F238E27FC236}">
                <a16:creationId xmlns:a16="http://schemas.microsoft.com/office/drawing/2014/main" id="{F8BA9744-09E5-448B-BE3D-DB1199113CDE}"/>
              </a:ext>
            </a:extLst>
          </p:cNvPr>
          <p:cNvCxnSpPr/>
          <p:nvPr/>
        </p:nvCxnSpPr>
        <p:spPr>
          <a:xfrm flipV="1">
            <a:off x="229573" y="708395"/>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11" name="TextBox 10">
            <a:extLst>
              <a:ext uri="{FF2B5EF4-FFF2-40B4-BE49-F238E27FC236}">
                <a16:creationId xmlns:a16="http://schemas.microsoft.com/office/drawing/2014/main" id="{C61F74C1-18F4-4FE5-A8F6-E32314B1D505}"/>
              </a:ext>
            </a:extLst>
          </p:cNvPr>
          <p:cNvSpPr txBox="1"/>
          <p:nvPr/>
        </p:nvSpPr>
        <p:spPr>
          <a:xfrm>
            <a:off x="337752" y="811426"/>
            <a:ext cx="114135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Wolf concentration is not spread</a:t>
            </a:r>
          </a:p>
          <a:p>
            <a:pPr marL="285750" indent="-285750">
              <a:buFont typeface="Wingdings"/>
              <a:buChar char="Ø"/>
            </a:pPr>
            <a:r>
              <a:rPr lang="en-US">
                <a:solidFill>
                  <a:srgbClr val="FFFF00"/>
                </a:solidFill>
                <a:cs typeface="Calibri"/>
              </a:rPr>
              <a:t>Interactive dashboard to understand concentration by each wolf pack or wolf and/or by month (seasonal variation)</a:t>
            </a:r>
          </a:p>
        </p:txBody>
      </p:sp>
      <p:pic>
        <p:nvPicPr>
          <p:cNvPr id="2" name="Picture 3" descr="Map&#10;&#10;Description automatically generated">
            <a:extLst>
              <a:ext uri="{FF2B5EF4-FFF2-40B4-BE49-F238E27FC236}">
                <a16:creationId xmlns:a16="http://schemas.microsoft.com/office/drawing/2014/main" id="{AB29424C-A05C-4A66-AEE4-49A3ED00ECEB}"/>
              </a:ext>
            </a:extLst>
          </p:cNvPr>
          <p:cNvPicPr>
            <a:picLocks noChangeAspect="1"/>
          </p:cNvPicPr>
          <p:nvPr/>
        </p:nvPicPr>
        <p:blipFill>
          <a:blip r:embed="rId2"/>
          <a:stretch>
            <a:fillRect/>
          </a:stretch>
        </p:blipFill>
        <p:spPr>
          <a:xfrm>
            <a:off x="358346" y="1402721"/>
            <a:ext cx="11403224" cy="5071987"/>
          </a:xfrm>
          <a:prstGeom prst="rect">
            <a:avLst/>
          </a:prstGeom>
        </p:spPr>
      </p:pic>
    </p:spTree>
    <p:extLst>
      <p:ext uri="{BB962C8B-B14F-4D97-AF65-F5344CB8AC3E}">
        <p14:creationId xmlns:p14="http://schemas.microsoft.com/office/powerpoint/2010/main" val="2079447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A2D1BC-9BA9-427E-B187-5DBCEDFB80AC}"/>
              </a:ext>
            </a:extLst>
          </p:cNvPr>
          <p:cNvSpPr txBox="1"/>
          <p:nvPr/>
        </p:nvSpPr>
        <p:spPr>
          <a:xfrm>
            <a:off x="275967" y="152400"/>
            <a:ext cx="967328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Dossier based on wolf concentration – Seasonal variation</a:t>
            </a:r>
            <a:endParaRPr lang="en-US"/>
          </a:p>
        </p:txBody>
      </p:sp>
      <p:cxnSp>
        <p:nvCxnSpPr>
          <p:cNvPr id="7" name="Straight Arrow Connector 6">
            <a:extLst>
              <a:ext uri="{FF2B5EF4-FFF2-40B4-BE49-F238E27FC236}">
                <a16:creationId xmlns:a16="http://schemas.microsoft.com/office/drawing/2014/main" id="{F8BA9744-09E5-448B-BE3D-DB1199113CDE}"/>
              </a:ext>
            </a:extLst>
          </p:cNvPr>
          <p:cNvCxnSpPr/>
          <p:nvPr/>
        </p:nvCxnSpPr>
        <p:spPr>
          <a:xfrm flipV="1">
            <a:off x="229573" y="708395"/>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11" name="TextBox 10">
            <a:extLst>
              <a:ext uri="{FF2B5EF4-FFF2-40B4-BE49-F238E27FC236}">
                <a16:creationId xmlns:a16="http://schemas.microsoft.com/office/drawing/2014/main" id="{C61F74C1-18F4-4FE5-A8F6-E32314B1D505}"/>
              </a:ext>
            </a:extLst>
          </p:cNvPr>
          <p:cNvSpPr txBox="1"/>
          <p:nvPr/>
        </p:nvSpPr>
        <p:spPr>
          <a:xfrm>
            <a:off x="8071022" y="996777"/>
            <a:ext cx="11413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Wolf concentration in July</a:t>
            </a:r>
          </a:p>
        </p:txBody>
      </p:sp>
      <p:pic>
        <p:nvPicPr>
          <p:cNvPr id="3" name="Picture 3" descr="A picture containing text, grass, flower, colorful&#10;&#10;Description automatically generated">
            <a:extLst>
              <a:ext uri="{FF2B5EF4-FFF2-40B4-BE49-F238E27FC236}">
                <a16:creationId xmlns:a16="http://schemas.microsoft.com/office/drawing/2014/main" id="{11478178-BAEF-42FB-933A-568EE9BE8184}"/>
              </a:ext>
            </a:extLst>
          </p:cNvPr>
          <p:cNvPicPr>
            <a:picLocks noChangeAspect="1"/>
          </p:cNvPicPr>
          <p:nvPr/>
        </p:nvPicPr>
        <p:blipFill>
          <a:blip r:embed="rId2"/>
          <a:stretch>
            <a:fillRect/>
          </a:stretch>
        </p:blipFill>
        <p:spPr>
          <a:xfrm>
            <a:off x="121508" y="777826"/>
            <a:ext cx="7912442" cy="2789810"/>
          </a:xfrm>
          <a:prstGeom prst="rect">
            <a:avLst/>
          </a:prstGeom>
        </p:spPr>
      </p:pic>
      <p:pic>
        <p:nvPicPr>
          <p:cNvPr id="4" name="Picture 5">
            <a:extLst>
              <a:ext uri="{FF2B5EF4-FFF2-40B4-BE49-F238E27FC236}">
                <a16:creationId xmlns:a16="http://schemas.microsoft.com/office/drawing/2014/main" id="{0F8B6FF7-234D-4AA6-A4CA-6BA8D0DB9128}"/>
              </a:ext>
            </a:extLst>
          </p:cNvPr>
          <p:cNvPicPr>
            <a:picLocks noChangeAspect="1"/>
          </p:cNvPicPr>
          <p:nvPr/>
        </p:nvPicPr>
        <p:blipFill>
          <a:blip r:embed="rId3"/>
          <a:stretch>
            <a:fillRect/>
          </a:stretch>
        </p:blipFill>
        <p:spPr>
          <a:xfrm>
            <a:off x="3612292" y="3678985"/>
            <a:ext cx="8180172" cy="2898135"/>
          </a:xfrm>
          <a:prstGeom prst="rect">
            <a:avLst/>
          </a:prstGeom>
        </p:spPr>
      </p:pic>
      <p:sp>
        <p:nvSpPr>
          <p:cNvPr id="8" name="TextBox 7">
            <a:extLst>
              <a:ext uri="{FF2B5EF4-FFF2-40B4-BE49-F238E27FC236}">
                <a16:creationId xmlns:a16="http://schemas.microsoft.com/office/drawing/2014/main" id="{AFEE8A1F-3526-4D89-A053-60FCD94F7031}"/>
              </a:ext>
            </a:extLst>
          </p:cNvPr>
          <p:cNvSpPr txBox="1"/>
          <p:nvPr/>
        </p:nvSpPr>
        <p:spPr>
          <a:xfrm>
            <a:off x="275968" y="4518453"/>
            <a:ext cx="11413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Wolf concentration in January</a:t>
            </a:r>
          </a:p>
        </p:txBody>
      </p:sp>
    </p:spTree>
    <p:extLst>
      <p:ext uri="{BB962C8B-B14F-4D97-AF65-F5344CB8AC3E}">
        <p14:creationId xmlns:p14="http://schemas.microsoft.com/office/powerpoint/2010/main" val="1266106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A2D1BC-9BA9-427E-B187-5DBCEDFB80AC}"/>
              </a:ext>
            </a:extLst>
          </p:cNvPr>
          <p:cNvSpPr txBox="1"/>
          <p:nvPr/>
        </p:nvSpPr>
        <p:spPr>
          <a:xfrm>
            <a:off x="275967" y="152400"/>
            <a:ext cx="967328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Dossier based on wolf territory and </a:t>
            </a:r>
            <a:r>
              <a:rPr lang="en-US" sz="3200"/>
              <a:t>hotspots</a:t>
            </a:r>
            <a:endParaRPr lang="en-US" dirty="0"/>
          </a:p>
        </p:txBody>
      </p:sp>
      <p:cxnSp>
        <p:nvCxnSpPr>
          <p:cNvPr id="7" name="Straight Arrow Connector 6">
            <a:extLst>
              <a:ext uri="{FF2B5EF4-FFF2-40B4-BE49-F238E27FC236}">
                <a16:creationId xmlns:a16="http://schemas.microsoft.com/office/drawing/2014/main" id="{F8BA9744-09E5-448B-BE3D-DB1199113CDE}"/>
              </a:ext>
            </a:extLst>
          </p:cNvPr>
          <p:cNvCxnSpPr/>
          <p:nvPr/>
        </p:nvCxnSpPr>
        <p:spPr>
          <a:xfrm flipV="1">
            <a:off x="229573" y="708395"/>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pic>
        <p:nvPicPr>
          <p:cNvPr id="6" name="Picture 8" descr="Chart, radar chart&#10;&#10;Description automatically generated">
            <a:extLst>
              <a:ext uri="{FF2B5EF4-FFF2-40B4-BE49-F238E27FC236}">
                <a16:creationId xmlns:a16="http://schemas.microsoft.com/office/drawing/2014/main" id="{4A1C20BD-5F81-4875-A881-773C871A2754}"/>
              </a:ext>
            </a:extLst>
          </p:cNvPr>
          <p:cNvPicPr>
            <a:picLocks noChangeAspect="1"/>
          </p:cNvPicPr>
          <p:nvPr/>
        </p:nvPicPr>
        <p:blipFill>
          <a:blip r:embed="rId2"/>
          <a:stretch>
            <a:fillRect/>
          </a:stretch>
        </p:blipFill>
        <p:spPr>
          <a:xfrm>
            <a:off x="234462" y="1101142"/>
            <a:ext cx="8686799" cy="5394270"/>
          </a:xfrm>
          <a:prstGeom prst="rect">
            <a:avLst/>
          </a:prstGeom>
        </p:spPr>
      </p:pic>
      <p:sp>
        <p:nvSpPr>
          <p:cNvPr id="2" name="TextBox 1">
            <a:extLst>
              <a:ext uri="{FF2B5EF4-FFF2-40B4-BE49-F238E27FC236}">
                <a16:creationId xmlns:a16="http://schemas.microsoft.com/office/drawing/2014/main" id="{6799CC7D-20F3-4006-9226-CB18CC19F45C}"/>
              </a:ext>
            </a:extLst>
          </p:cNvPr>
          <p:cNvSpPr txBox="1"/>
          <p:nvPr/>
        </p:nvSpPr>
        <p:spPr>
          <a:xfrm>
            <a:off x="9020591" y="1336746"/>
            <a:ext cx="279706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rgbClr val="FFFF00"/>
                </a:solidFill>
                <a:cs typeface="Calibri"/>
              </a:rPr>
              <a:t>Algorithm: Convex Hull/Graham Scan to identify coordinates of each wolf territory</a:t>
            </a:r>
          </a:p>
          <a:p>
            <a:pPr marL="285750" indent="-285750">
              <a:buFont typeface="Wingdings"/>
              <a:buChar char="Ø"/>
            </a:pPr>
            <a:endParaRPr lang="en-US">
              <a:solidFill>
                <a:srgbClr val="FFFF00"/>
              </a:solidFill>
              <a:cs typeface="Calibri"/>
            </a:endParaRPr>
          </a:p>
          <a:p>
            <a:pPr marL="285750" indent="-285750">
              <a:buFont typeface="Wingdings"/>
              <a:buChar char="Ø"/>
            </a:pPr>
            <a:r>
              <a:rPr lang="en-US">
                <a:solidFill>
                  <a:srgbClr val="FFFF00"/>
                </a:solidFill>
                <a:cs typeface="Calibri"/>
              </a:rPr>
              <a:t>Hotspots around territory</a:t>
            </a:r>
          </a:p>
        </p:txBody>
      </p:sp>
      <p:sp>
        <p:nvSpPr>
          <p:cNvPr id="9" name="TextBox 8">
            <a:extLst>
              <a:ext uri="{FF2B5EF4-FFF2-40B4-BE49-F238E27FC236}">
                <a16:creationId xmlns:a16="http://schemas.microsoft.com/office/drawing/2014/main" id="{11DDCA2C-3D92-4C62-B811-B5F78D9CC520}"/>
              </a:ext>
            </a:extLst>
          </p:cNvPr>
          <p:cNvSpPr txBox="1"/>
          <p:nvPr/>
        </p:nvSpPr>
        <p:spPr>
          <a:xfrm>
            <a:off x="9020590" y="2825576"/>
            <a:ext cx="279706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a:solidFill>
                <a:srgbClr val="FFFF00"/>
              </a:solidFill>
              <a:cs typeface="Calibri"/>
            </a:endParaRPr>
          </a:p>
          <a:p>
            <a:pPr marL="285750" indent="-285750">
              <a:buFont typeface="Wingdings"/>
              <a:buChar char="Ø"/>
            </a:pPr>
            <a:endParaRPr lang="en-US">
              <a:solidFill>
                <a:srgbClr val="FFFF00"/>
              </a:solidFill>
              <a:cs typeface="Calibri"/>
            </a:endParaRPr>
          </a:p>
          <a:p>
            <a:pPr marL="285750" indent="-285750">
              <a:buFont typeface="Wingdings"/>
              <a:buChar char="Ø"/>
            </a:pPr>
            <a:r>
              <a:rPr lang="en-US">
                <a:solidFill>
                  <a:srgbClr val="FFFF00"/>
                </a:solidFill>
                <a:cs typeface="Calibri"/>
              </a:rPr>
              <a:t>Interactive dashboard to visualize and assist with areas of operation for each wolf pack/wolf</a:t>
            </a:r>
          </a:p>
        </p:txBody>
      </p:sp>
    </p:spTree>
    <p:extLst>
      <p:ext uri="{BB962C8B-B14F-4D97-AF65-F5344CB8AC3E}">
        <p14:creationId xmlns:p14="http://schemas.microsoft.com/office/powerpoint/2010/main" val="3626424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9AD456-B41A-4EEE-AE1B-C17ADC3BA744}"/>
              </a:ext>
            </a:extLst>
          </p:cNvPr>
          <p:cNvSpPr txBox="1"/>
          <p:nvPr/>
        </p:nvSpPr>
        <p:spPr>
          <a:xfrm>
            <a:off x="740311" y="188119"/>
            <a:ext cx="9297142"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Dossier based upon stop detection in GPS tracks </a:t>
            </a:r>
            <a:endParaRPr lang="en-US" sz="2800">
              <a:cs typeface="Calibri"/>
            </a:endParaRPr>
          </a:p>
        </p:txBody>
      </p:sp>
      <p:sp>
        <p:nvSpPr>
          <p:cNvPr id="8" name="Content Placeholder 7">
            <a:extLst>
              <a:ext uri="{FF2B5EF4-FFF2-40B4-BE49-F238E27FC236}">
                <a16:creationId xmlns:a16="http://schemas.microsoft.com/office/drawing/2014/main" id="{476837AC-CEAD-4ADA-A39F-F2F1EB1AA334}"/>
              </a:ext>
            </a:extLst>
          </p:cNvPr>
          <p:cNvSpPr>
            <a:spLocks noGrp="1"/>
          </p:cNvSpPr>
          <p:nvPr>
            <p:ph idx="1"/>
          </p:nvPr>
        </p:nvSpPr>
        <p:spPr>
          <a:xfrm>
            <a:off x="838200" y="1039813"/>
            <a:ext cx="10515600" cy="5422899"/>
          </a:xfrm>
        </p:spPr>
        <p:txBody>
          <a:bodyPr vert="horz" lIns="91440" tIns="45720" rIns="91440" bIns="45720" rtlCol="0" anchor="t">
            <a:normAutofit/>
          </a:bodyPr>
          <a:lstStyle/>
          <a:p>
            <a:r>
              <a:rPr lang="en-US" sz="2000">
                <a:cs typeface="Calibri"/>
              </a:rPr>
              <a:t>Data – Government furnished auxiliary datasets  </a:t>
            </a:r>
            <a:r>
              <a:rPr lang="en-US" sz="1800">
                <a:cs typeface="Calibri"/>
              </a:rPr>
              <a:t>[DEFINITIVE_GRAY_WOLVES], [WOLVES_REFERENCE], [</a:t>
            </a:r>
            <a:r>
              <a:rPr lang="en-US" sz="1800">
                <a:ea typeface="+mn-lt"/>
                <a:cs typeface="+mn-lt"/>
              </a:rPr>
              <a:t>DEFINITIVE_MOOSE]</a:t>
            </a:r>
            <a:endParaRPr lang="en-US">
              <a:cs typeface="Calibri"/>
            </a:endParaRPr>
          </a:p>
          <a:p>
            <a:r>
              <a:rPr lang="en-US" sz="2000">
                <a:cs typeface="Calibri"/>
              </a:rPr>
              <a:t>Algorithms </a:t>
            </a:r>
          </a:p>
          <a:p>
            <a:pPr lvl="1"/>
            <a:r>
              <a:rPr lang="en-US" sz="1800">
                <a:cs typeface="Calibri"/>
              </a:rPr>
              <a:t>Stop detection algorithm with a sliding time window to identify locations most frequented by wolf packs with parameters of the stop referring to the time duration (720 minutes as min) and search radio of 1000 m</a:t>
            </a:r>
          </a:p>
          <a:p>
            <a:r>
              <a:rPr lang="en-US" sz="2000">
                <a:cs typeface="Calibri"/>
              </a:rPr>
              <a:t>Features </a:t>
            </a:r>
          </a:p>
          <a:p>
            <a:pPr lvl="1"/>
            <a:r>
              <a:rPr lang="en-US" sz="1800">
                <a:cs typeface="Calibri"/>
              </a:rPr>
              <a:t>Identified territorial behavior of different wolf packs and moose herds, analyzed stop's duration with respect to animal age, gender, across season variation</a:t>
            </a:r>
          </a:p>
          <a:p>
            <a:r>
              <a:rPr lang="en-US" sz="2000">
                <a:cs typeface="Calibri"/>
              </a:rPr>
              <a:t>Visualization</a:t>
            </a:r>
          </a:p>
          <a:p>
            <a:pPr lvl="1"/>
            <a:r>
              <a:rPr lang="en-US" sz="1800">
                <a:cs typeface="Calibri"/>
              </a:rPr>
              <a:t>Stop plots created in </a:t>
            </a:r>
            <a:r>
              <a:rPr lang="en-US" sz="1800" err="1">
                <a:cs typeface="Calibri"/>
              </a:rPr>
              <a:t>PowerBI</a:t>
            </a:r>
            <a:r>
              <a:rPr lang="en-US" sz="1800">
                <a:cs typeface="Calibri"/>
              </a:rPr>
              <a:t> to visualize wolf and stop duration based upon wolf pack, age, and gender over time.</a:t>
            </a:r>
          </a:p>
          <a:p>
            <a:pPr lvl="1"/>
            <a:r>
              <a:rPr lang="en-US" sz="1800">
                <a:cs typeface="Calibri"/>
              </a:rPr>
              <a:t>Interactive maps created in </a:t>
            </a:r>
            <a:r>
              <a:rPr lang="en-US" sz="1800" err="1">
                <a:cs typeface="Calibri"/>
              </a:rPr>
              <a:t>KeplyerGI</a:t>
            </a:r>
            <a:r>
              <a:rPr lang="en-US" sz="1800">
                <a:cs typeface="Calibri"/>
              </a:rPr>
              <a:t> to view clustering of wolf packs, overlap of trajectories for wolf and moose, and clustering of locations based upon age and gender</a:t>
            </a:r>
          </a:p>
          <a:p>
            <a:pPr marL="0" indent="0">
              <a:buNone/>
            </a:pPr>
            <a:endParaRPr lang="en-US" sz="2400">
              <a:cs typeface="Calibri"/>
            </a:endParaRPr>
          </a:p>
        </p:txBody>
      </p:sp>
    </p:spTree>
    <p:extLst>
      <p:ext uri="{BB962C8B-B14F-4D97-AF65-F5344CB8AC3E}">
        <p14:creationId xmlns:p14="http://schemas.microsoft.com/office/powerpoint/2010/main" val="178816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A37A86B3-5434-43BD-B60C-85A812B1C696}"/>
              </a:ext>
            </a:extLst>
          </p:cNvPr>
          <p:cNvPicPr>
            <a:picLocks noChangeAspect="1"/>
          </p:cNvPicPr>
          <p:nvPr/>
        </p:nvPicPr>
        <p:blipFill>
          <a:blip r:embed="rId2"/>
          <a:stretch>
            <a:fillRect/>
          </a:stretch>
        </p:blipFill>
        <p:spPr>
          <a:xfrm>
            <a:off x="99485" y="930971"/>
            <a:ext cx="8172448" cy="4382228"/>
          </a:xfrm>
          <a:prstGeom prst="rect">
            <a:avLst/>
          </a:prstGeom>
        </p:spPr>
      </p:pic>
      <p:sp>
        <p:nvSpPr>
          <p:cNvPr id="3" name="TextBox 2">
            <a:extLst>
              <a:ext uri="{FF2B5EF4-FFF2-40B4-BE49-F238E27FC236}">
                <a16:creationId xmlns:a16="http://schemas.microsoft.com/office/drawing/2014/main" id="{DFD48FDD-52A2-412A-9AD9-5A474C404F63}"/>
              </a:ext>
            </a:extLst>
          </p:cNvPr>
          <p:cNvSpPr txBox="1"/>
          <p:nvPr/>
        </p:nvSpPr>
        <p:spPr>
          <a:xfrm>
            <a:off x="184150" y="205317"/>
            <a:ext cx="6362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Dossier - Stop Plots</a:t>
            </a:r>
            <a:endParaRPr lang="en-US" sz="2800"/>
          </a:p>
        </p:txBody>
      </p:sp>
      <p:cxnSp>
        <p:nvCxnSpPr>
          <p:cNvPr id="6" name="Straight Arrow Connector 5">
            <a:extLst>
              <a:ext uri="{FF2B5EF4-FFF2-40B4-BE49-F238E27FC236}">
                <a16:creationId xmlns:a16="http://schemas.microsoft.com/office/drawing/2014/main" id="{1E4F8E13-B461-4C4B-AF96-4AE7B7AB2E59}"/>
              </a:ext>
            </a:extLst>
          </p:cNvPr>
          <p:cNvCxnSpPr/>
          <p:nvPr/>
        </p:nvCxnSpPr>
        <p:spPr>
          <a:xfrm flipV="1">
            <a:off x="229573" y="665204"/>
            <a:ext cx="11522674" cy="20595"/>
          </a:xfrm>
          <a:prstGeom prst="straightConnector1">
            <a:avLst/>
          </a:prstGeom>
          <a:ln w="12700">
            <a:solidFill>
              <a:srgbClr val="FFFF00"/>
            </a:solidFill>
          </a:ln>
        </p:spPr>
        <p:style>
          <a:lnRef idx="2">
            <a:schemeClr val="accent4"/>
          </a:lnRef>
          <a:fillRef idx="0">
            <a:schemeClr val="accent4"/>
          </a:fillRef>
          <a:effectRef idx="1">
            <a:schemeClr val="accent4"/>
          </a:effectRef>
          <a:fontRef idx="minor">
            <a:schemeClr val="tx1"/>
          </a:fontRef>
        </p:style>
      </p:cxnSp>
      <p:sp>
        <p:nvSpPr>
          <p:cNvPr id="2" name="TextBox 1">
            <a:extLst>
              <a:ext uri="{FF2B5EF4-FFF2-40B4-BE49-F238E27FC236}">
                <a16:creationId xmlns:a16="http://schemas.microsoft.com/office/drawing/2014/main" id="{28F64F74-9E5D-41B6-B371-2FB087D5C461}"/>
              </a:ext>
            </a:extLst>
          </p:cNvPr>
          <p:cNvSpPr txBox="1"/>
          <p:nvPr/>
        </p:nvSpPr>
        <p:spPr>
          <a:xfrm>
            <a:off x="8354484" y="935567"/>
            <a:ext cx="368511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cs typeface="Arial"/>
              </a:rPr>
              <a:t>Yearlings and sub adults are more likely to stop for a longer timeframe than compared to their adult companions </a:t>
            </a:r>
            <a:endParaRPr lang="en-US">
              <a:solidFill>
                <a:srgbClr val="FFFF00"/>
              </a:solidFill>
              <a:cs typeface="Calibri" panose="020F0502020204030204"/>
            </a:endParaRPr>
          </a:p>
          <a:p>
            <a:endParaRPr lang="en-US" dirty="0">
              <a:solidFill>
                <a:srgbClr val="FFFF00"/>
              </a:solidFill>
              <a:cs typeface="Arial"/>
            </a:endParaRPr>
          </a:p>
          <a:p>
            <a:pPr marL="285750" indent="-285750">
              <a:buFont typeface="Wingdings"/>
              <a:buChar char="Ø"/>
            </a:pPr>
            <a:r>
              <a:rPr lang="en-US" dirty="0">
                <a:solidFill>
                  <a:srgbClr val="FFFF00"/>
                </a:solidFill>
                <a:cs typeface="Arial"/>
              </a:rPr>
              <a:t>With respect to gender females are more likely to stop than compared to males. There is a period of interaction during mid- April which could imply a time that is used for birthing and rearing the young. </a:t>
            </a:r>
          </a:p>
        </p:txBody>
      </p:sp>
      <p:sp>
        <p:nvSpPr>
          <p:cNvPr id="5" name="TextBox 4">
            <a:extLst>
              <a:ext uri="{FF2B5EF4-FFF2-40B4-BE49-F238E27FC236}">
                <a16:creationId xmlns:a16="http://schemas.microsoft.com/office/drawing/2014/main" id="{49778033-52BD-4A3C-951A-F65260FD440B}"/>
              </a:ext>
            </a:extLst>
          </p:cNvPr>
          <p:cNvSpPr txBox="1"/>
          <p:nvPr/>
        </p:nvSpPr>
        <p:spPr>
          <a:xfrm>
            <a:off x="374651" y="5507568"/>
            <a:ext cx="762211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00"/>
                </a:solidFill>
                <a:cs typeface="Calibri"/>
              </a:rPr>
              <a:t>The stop durations across all wolf packs tends to spike up in months of March and April, a time of early spring where both female and male wolves tend</a:t>
            </a:r>
            <a:r>
              <a:rPr lang="en-US" dirty="0">
                <a:solidFill>
                  <a:srgbClr val="FFFF00"/>
                </a:solidFill>
                <a:ea typeface="+mn-lt"/>
                <a:cs typeface="+mn-lt"/>
              </a:rPr>
              <a:t> to devote their time to</a:t>
            </a:r>
            <a:r>
              <a:rPr lang="en-US" b="1" dirty="0">
                <a:solidFill>
                  <a:srgbClr val="FFFF00"/>
                </a:solidFill>
                <a:ea typeface="+mn-lt"/>
                <a:cs typeface="+mn-lt"/>
              </a:rPr>
              <a:t> </a:t>
            </a:r>
            <a:r>
              <a:rPr lang="en-US" dirty="0">
                <a:solidFill>
                  <a:srgbClr val="FFFF00"/>
                </a:solidFill>
                <a:ea typeface="+mn-lt"/>
                <a:cs typeface="+mn-lt"/>
              </a:rPr>
              <a:t>digging or remodeling an existing den for birthing the young. </a:t>
            </a:r>
            <a:endParaRPr lang="en-US" dirty="0">
              <a:cs typeface="Calibri"/>
            </a:endParaRPr>
          </a:p>
        </p:txBody>
      </p:sp>
      <p:sp>
        <p:nvSpPr>
          <p:cNvPr id="7" name="TextBox 6">
            <a:extLst>
              <a:ext uri="{FF2B5EF4-FFF2-40B4-BE49-F238E27FC236}">
                <a16:creationId xmlns:a16="http://schemas.microsoft.com/office/drawing/2014/main" id="{AC2B21B8-C55D-417C-9670-6DC59331D23D}"/>
              </a:ext>
            </a:extLst>
          </p:cNvPr>
          <p:cNvSpPr txBox="1"/>
          <p:nvPr/>
        </p:nvSpPr>
        <p:spPr>
          <a:xfrm>
            <a:off x="8280400" y="4353984"/>
            <a:ext cx="384386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FFFF00"/>
                </a:solidFill>
              </a:rPr>
              <a:t>The Horizon Pack has a similar stop duration pattern to the seasonal movement of the moose population from the months of April to October as if to imply a predator/prey relationship</a:t>
            </a:r>
            <a:endParaRPr lang="en-US">
              <a:solidFill>
                <a:srgbClr val="FFFF00"/>
              </a:solidFill>
              <a:cs typeface="Calibri"/>
            </a:endParaRPr>
          </a:p>
        </p:txBody>
      </p:sp>
    </p:spTree>
    <p:extLst>
      <p:ext uri="{BB962C8B-B14F-4D97-AF65-F5344CB8AC3E}">
        <p14:creationId xmlns:p14="http://schemas.microsoft.com/office/powerpoint/2010/main" val="1600561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364EEFE6CE32429ADCA72AE3B0B54B" ma:contentTypeVersion="6" ma:contentTypeDescription="Create a new document." ma:contentTypeScope="" ma:versionID="acf40e30c190f6d67b0c700a3820484a">
  <xsd:schema xmlns:xsd="http://www.w3.org/2001/XMLSchema" xmlns:xs="http://www.w3.org/2001/XMLSchema" xmlns:p="http://schemas.microsoft.com/office/2006/metadata/properties" xmlns:ns2="49bd3c45-1865-45d3-bfa8-8c3bbb17ac62" xmlns:ns3="7ff070ab-7316-48ba-afbd-73d0a3fdccc6" targetNamespace="http://schemas.microsoft.com/office/2006/metadata/properties" ma:root="true" ma:fieldsID="07643c06a6635495f3f41207ff447a83" ns2:_="" ns3:_="">
    <xsd:import namespace="49bd3c45-1865-45d3-bfa8-8c3bbb17ac62"/>
    <xsd:import namespace="7ff070ab-7316-48ba-afbd-73d0a3fdccc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bd3c45-1865-45d3-bfa8-8c3bbb17ac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f070ab-7316-48ba-afbd-73d0a3fdcc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0F79E3-4B6A-4328-A12E-F8162964D511}">
  <ds:schemaRefs>
    <ds:schemaRef ds:uri="49bd3c45-1865-45d3-bfa8-8c3bbb17ac62"/>
    <ds:schemaRef ds:uri="7ff070ab-7316-48ba-afbd-73d0a3fdcc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163F32D-79E7-43FF-905E-933F809995A7}">
  <ds:schemaRefs>
    <ds:schemaRef ds:uri="http://schemas.microsoft.com/sharepoint/v3/contenttype/forms"/>
  </ds:schemaRefs>
</ds:datastoreItem>
</file>

<file path=customXml/itemProps3.xml><?xml version="1.0" encoding="utf-8"?>
<ds:datastoreItem xmlns:ds="http://schemas.openxmlformats.org/officeDocument/2006/customXml" ds:itemID="{D9027BC9-178A-4018-94AF-4A9A81B8245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884</Words>
  <Application>Microsoft Office PowerPoint</Application>
  <PresentationFormat>Widescreen</PresentationFormat>
  <Paragraphs>63</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EYInterstate</vt:lpstr>
      <vt:lpstr>Wingdings</vt:lpstr>
      <vt:lpstr>Office Theme</vt:lpstr>
      <vt:lpstr>EY SOCCOM GAP Dossier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Wolf analyticsv2</dc:title>
  <dc:creator>Mike S Smith</dc:creator>
  <cp:lastModifiedBy>Mike S Smith</cp:lastModifiedBy>
  <cp:revision>243</cp:revision>
  <dcterms:created xsi:type="dcterms:W3CDTF">2022-02-11T02:03:33Z</dcterms:created>
  <dcterms:modified xsi:type="dcterms:W3CDTF">2022-02-15T16:39:40Z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0x01010053364EEFE6CE32429ADCA72AE3B0B54B</vt:lpwstr>
  </property>
</Properties>
</file>